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Montserrat Medium"/>
      <p:regular r:id="rId15"/>
      <p:bold r:id="rId16"/>
      <p:italic r:id="rId17"/>
      <p:boldItalic r:id="rId18"/>
    </p:embeddedFont>
    <p:embeddedFont>
      <p:font typeface="Montserrat ExtraBold"/>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A6FABD-0E70-481E-897C-E693CA66B42B}">
  <a:tblStyle styleId="{2FA6FABD-0E70-481E-897C-E693CA66B4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5" Type="http://schemas.openxmlformats.org/officeDocument/2006/relationships/font" Target="fonts/MontserratMedium-regular.fntdata"/><Relationship Id="rId14" Type="http://schemas.openxmlformats.org/officeDocument/2006/relationships/font" Target="fonts/Montserrat-boldItalic.fntdata"/><Relationship Id="rId17" Type="http://schemas.openxmlformats.org/officeDocument/2006/relationships/font" Target="fonts/MontserratMedium-italic.fntdata"/><Relationship Id="rId16" Type="http://schemas.openxmlformats.org/officeDocument/2006/relationships/font" Target="fonts/MontserratMedium-bold.fntdata"/><Relationship Id="rId19" Type="http://schemas.openxmlformats.org/officeDocument/2006/relationships/font" Target="fonts/MontserratExtraBold-bold.fntdata"/><Relationship Id="rId18" Type="http://schemas.openxmlformats.org/officeDocument/2006/relationships/font" Target="fonts/Montserrat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0e40cd52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0e40cd52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0e40cd52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0e40cd52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0e40cd52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0e40cd52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Git &amp; Github</a:t>
            </a:r>
            <a:endParaRPr/>
          </a:p>
        </p:txBody>
      </p:sp>
      <p:sp>
        <p:nvSpPr>
          <p:cNvPr id="159" name="Google Shape;159;p36"/>
          <p:cNvSpPr txBox="1"/>
          <p:nvPr>
            <p:ph idx="1" type="subTitle"/>
          </p:nvPr>
        </p:nvSpPr>
        <p:spPr>
          <a:xfrm>
            <a:off x="2044200" y="2986950"/>
            <a:ext cx="5055600" cy="1258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chemeClr val="lt2"/>
                </a:solidFill>
              </a:rPr>
              <a:t>Samuel Matthew - 21.N2.0001</a:t>
            </a:r>
            <a:endParaRPr b="1"/>
          </a:p>
          <a:p>
            <a:pPr indent="0" lvl="0" marL="0" rtl="0" algn="ctr">
              <a:lnSpc>
                <a:spcPct val="150000"/>
              </a:lnSpc>
              <a:spcBef>
                <a:spcPts val="0"/>
              </a:spcBef>
              <a:spcAft>
                <a:spcPts val="0"/>
              </a:spcAft>
              <a:buNone/>
            </a:pPr>
            <a:r>
              <a:rPr b="1" lang="en"/>
              <a:t>Marcello Jovan - 21.N2.0002</a:t>
            </a:r>
            <a:endParaRPr b="1"/>
          </a:p>
          <a:p>
            <a:pPr indent="0" lvl="0" marL="0" rtl="0" algn="ctr">
              <a:lnSpc>
                <a:spcPct val="150000"/>
              </a:lnSpc>
              <a:spcBef>
                <a:spcPts val="0"/>
              </a:spcBef>
              <a:spcAft>
                <a:spcPts val="0"/>
              </a:spcAft>
              <a:buNone/>
            </a:pPr>
            <a:r>
              <a:rPr b="1" lang="en"/>
              <a:t>Marcellinus Nicholas - 21.N2.0006</a:t>
            </a:r>
            <a:endParaRPr b="1"/>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1" name="Google Shape;161;p36"/>
          <p:cNvPicPr preferRelativeResize="0"/>
          <p:nvPr/>
        </p:nvPicPr>
        <p:blipFill>
          <a:blip r:embed="rId3">
            <a:alphaModFix/>
          </a:blip>
          <a:stretch>
            <a:fillRect/>
          </a:stretch>
        </p:blipFill>
        <p:spPr>
          <a:xfrm>
            <a:off x="3636450" y="0"/>
            <a:ext cx="1871100" cy="187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nvSpPr>
        <p:spPr>
          <a:xfrm>
            <a:off x="597450" y="1056075"/>
            <a:ext cx="7949100" cy="314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latin typeface="Montserrat"/>
                <a:ea typeface="Montserrat"/>
                <a:cs typeface="Montserrat"/>
                <a:sym typeface="Montserrat"/>
              </a:rPr>
              <a:t>Git merupakan software berbasis Version Control System (VCS) yang bertugas untuk mencatat perubahan seluruh file atau repository dari suatu project. Git biasanya digunakan untuk distributed revision (VCS terdistribusi), hal ini bertujuan agar semua orang yang terlibat dalam penyusunan kode project  dapat menyimpan filenya.</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Hal ini dilakukan agar antar divisi project dapat saling memantau dan menghubungkan (merge) antar ekstensi file yang berbeda dengan mudah sehingga project yang dibuat oleh sebuah tim dapat berfungsi dengan baik tanpa harus dihubungkan secara manual.</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Terdapat istilah commit pada Git yang berfungsi untuk menyimpan riwayat perubahan data pada file. Melalui commit, developer dapat mengecek kembali source code sebelumnya yang diistilahkan dengan sebutan “checkout”.</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Untuk mengoperasikan Git, diperlukan untuk menginstall software terlebih dahulu sehingga pekerjaan ini dapat dilakukan secara offline (tidak terkoneksi internet). Software ini juga tersedia secara gratis melalui web unduhan resminya di Git Downloading.</a:t>
            </a:r>
            <a:endParaRPr sz="1200">
              <a:solidFill>
                <a:schemeClr val="lt1"/>
              </a:solidFill>
              <a:latin typeface="Montserrat"/>
              <a:ea typeface="Montserrat"/>
              <a:cs typeface="Montserrat"/>
              <a:sym typeface="Montserrat"/>
            </a:endParaRPr>
          </a:p>
        </p:txBody>
      </p:sp>
      <p:sp>
        <p:nvSpPr>
          <p:cNvPr id="167" name="Google Shape;167;p37"/>
          <p:cNvSpPr txBox="1"/>
          <p:nvPr>
            <p:ph idx="4" type="title"/>
          </p:nvPr>
        </p:nvSpPr>
        <p:spPr>
          <a:xfrm>
            <a:off x="199050" y="140550"/>
            <a:ext cx="35547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Pengertian Git</a:t>
            </a:r>
            <a:endParaRPr sz="3000"/>
          </a:p>
        </p:txBody>
      </p:sp>
      <p:pic>
        <p:nvPicPr>
          <p:cNvPr id="168" name="Google Shape;168;p37"/>
          <p:cNvPicPr preferRelativeResize="0"/>
          <p:nvPr/>
        </p:nvPicPr>
        <p:blipFill>
          <a:blip r:embed="rId3">
            <a:alphaModFix/>
          </a:blip>
          <a:stretch>
            <a:fillRect/>
          </a:stretch>
        </p:blipFill>
        <p:spPr>
          <a:xfrm>
            <a:off x="7168275" y="105750"/>
            <a:ext cx="1824224" cy="62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nvSpPr>
        <p:spPr>
          <a:xfrm>
            <a:off x="472350" y="1004775"/>
            <a:ext cx="8199300" cy="314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latin typeface="Montserrat"/>
                <a:ea typeface="Montserrat"/>
                <a:cs typeface="Montserrat"/>
                <a:sym typeface="Montserrat"/>
              </a:rPr>
              <a:t>GitHub merupakan layanan cloud yang berguna untuk menyimpan dan mengelola sebuah project yang dinamakan repository (repo git). GitHub harus terkoneksi pada internet sehingga tidak perlu meng-install sebuah software terlebih dahulu. Hal ini memberikan keringanan penyimpanan komputer yang kita gunakan karena file project tersimpan oleh cloud GitHub.</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Konsep kerja GitHub pada dasarnya sama dengan Git yaitu dapat menulis source code secara individu atau tim. User interface yang tersedia pada GitHub juga lebih menarik dan mudah dipahami oleh pengguna - pengguna baru. Dalam project tim, setiap pengguna dapat melihat siapa penulis kode dan tanggal berapa kode tersebut dibuat.</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Terdapat fitur lain pada GitHub yaitu kita dapat membaca berbagai blog dan feed yang dibuat oleh sesama pengguna. Hal ini dimanfaatkan oleh pengguna - pengguna di seluruh dunia untuk saling berbagi ide pemrograman dan berdiskusi dalam menyelesaikan masalah program / coding.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lt1"/>
                </a:solidFill>
                <a:latin typeface="Montserrat"/>
                <a:ea typeface="Montserrat"/>
                <a:cs typeface="Montserrat"/>
                <a:sym typeface="Montserrat"/>
              </a:rPr>
              <a:t>GitHub diakuisisi oleh Microsoft di tahun 2018 dab platform ini berkembang semakin baik dan unggul sehingga mayoritas programmer lebih mengenal GitHub dalam program VCS lainnya.</a:t>
            </a:r>
            <a:endParaRPr sz="1200">
              <a:solidFill>
                <a:schemeClr val="lt1"/>
              </a:solidFill>
              <a:latin typeface="Montserrat"/>
              <a:ea typeface="Montserrat"/>
              <a:cs typeface="Montserrat"/>
              <a:sym typeface="Montserrat"/>
            </a:endParaRPr>
          </a:p>
        </p:txBody>
      </p:sp>
      <p:sp>
        <p:nvSpPr>
          <p:cNvPr id="174" name="Google Shape;174;p38"/>
          <p:cNvSpPr txBox="1"/>
          <p:nvPr>
            <p:ph idx="4" type="title"/>
          </p:nvPr>
        </p:nvSpPr>
        <p:spPr>
          <a:xfrm>
            <a:off x="199050" y="140550"/>
            <a:ext cx="43050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Pengertian Github</a:t>
            </a:r>
            <a:endParaRPr sz="3000"/>
          </a:p>
        </p:txBody>
      </p:sp>
      <p:pic>
        <p:nvPicPr>
          <p:cNvPr id="175" name="Google Shape;175;p38"/>
          <p:cNvPicPr preferRelativeResize="0"/>
          <p:nvPr/>
        </p:nvPicPr>
        <p:blipFill>
          <a:blip r:embed="rId3">
            <a:alphaModFix/>
          </a:blip>
          <a:stretch>
            <a:fillRect/>
          </a:stretch>
        </p:blipFill>
        <p:spPr>
          <a:xfrm>
            <a:off x="7080600" y="134075"/>
            <a:ext cx="1794925" cy="7359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idx="4" type="title"/>
          </p:nvPr>
        </p:nvSpPr>
        <p:spPr>
          <a:xfrm>
            <a:off x="481775" y="271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Perbedaan Git dan Github</a:t>
            </a:r>
            <a:endParaRPr>
              <a:solidFill>
                <a:schemeClr val="lt1"/>
              </a:solidFill>
            </a:endParaRPr>
          </a:p>
        </p:txBody>
      </p:sp>
      <p:graphicFrame>
        <p:nvGraphicFramePr>
          <p:cNvPr id="181" name="Google Shape;181;p39"/>
          <p:cNvGraphicFramePr/>
          <p:nvPr/>
        </p:nvGraphicFramePr>
        <p:xfrm>
          <a:off x="327225" y="825450"/>
          <a:ext cx="3000000" cy="3000000"/>
        </p:xfrm>
        <a:graphic>
          <a:graphicData uri="http://schemas.openxmlformats.org/drawingml/2006/table">
            <a:tbl>
              <a:tblPr>
                <a:noFill/>
                <a:tableStyleId>{2FA6FABD-0E70-481E-897C-E693CA66B42B}</a:tableStyleId>
              </a:tblPr>
              <a:tblGrid>
                <a:gridCol w="4250200"/>
                <a:gridCol w="4239325"/>
              </a:tblGrid>
              <a:tr h="531075">
                <a:tc>
                  <a:txBody>
                    <a:bodyPr/>
                    <a:lstStyle/>
                    <a:p>
                      <a:pPr indent="0" lvl="0" marL="0" rtl="0" algn="ctr">
                        <a:spcBef>
                          <a:spcPts val="0"/>
                        </a:spcBef>
                        <a:spcAft>
                          <a:spcPts val="0"/>
                        </a:spcAft>
                        <a:buNone/>
                      </a:pPr>
                      <a:r>
                        <a:rPr b="1" lang="en" sz="1500">
                          <a:solidFill>
                            <a:srgbClr val="FF9900"/>
                          </a:solidFill>
                          <a:latin typeface="Montserrat"/>
                          <a:ea typeface="Montserrat"/>
                          <a:cs typeface="Montserrat"/>
                          <a:sym typeface="Montserrat"/>
                        </a:rPr>
                        <a:t>Git</a:t>
                      </a:r>
                      <a:endParaRPr b="1" sz="1500">
                        <a:solidFill>
                          <a:srgbClr val="FF9900"/>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rgbClr val="FFFF00"/>
                          </a:solidFill>
                          <a:latin typeface="Montserrat"/>
                          <a:ea typeface="Montserrat"/>
                          <a:cs typeface="Montserrat"/>
                          <a:sym typeface="Montserrat"/>
                        </a:rPr>
                        <a:t>Github</a:t>
                      </a:r>
                      <a:endParaRPr b="1" sz="1500">
                        <a:solidFill>
                          <a:srgbClr val="FFFF00"/>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1. Meng-install software di komputer lokal</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1. Host layanan melalui cloud</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2. Dikelola oleh The Linux Foundation</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2. Diakuisisi dan dikelola oleh Microsoft pada tahun 2018</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3. Berfokus pada version control dan code sharing</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3. Berfokus pada source code hosting terpusat</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4. Akses secara offline</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4. Akses secara online</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5. Tidak menggunakan fitur </a:t>
                      </a:r>
                      <a:r>
                        <a:rPr i="1" lang="en" sz="1100">
                          <a:solidFill>
                            <a:srgbClr val="FF9900"/>
                          </a:solidFill>
                        </a:rPr>
                        <a:t>user management</a:t>
                      </a:r>
                      <a:endParaRPr i="1"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5. Menggunakan </a:t>
                      </a:r>
                      <a:r>
                        <a:rPr i="1" lang="en" sz="1100">
                          <a:solidFill>
                            <a:srgbClr val="FFFF00"/>
                          </a:solidFill>
                        </a:rPr>
                        <a:t>user management</a:t>
                      </a:r>
                      <a:endParaRPr i="1"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6. Menyediakan desktop interface bernama “Git GUI”</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6. Menggunakan nama desktop interface “GitHub Desktop”</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7. Bersaing dengan Mercurial, Subversion, IBM, Rational Team, Concert, dan ClearCase</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7. Bersaing dengan GitLab dan Atlassian BitBucket</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8. Berbasis Open </a:t>
                      </a:r>
                      <a:r>
                        <a:rPr lang="en" sz="1100">
                          <a:solidFill>
                            <a:srgbClr val="FF9900"/>
                          </a:solidFill>
                        </a:rPr>
                        <a:t>source</a:t>
                      </a:r>
                      <a:r>
                        <a:rPr lang="en" sz="1100">
                          <a:solidFill>
                            <a:srgbClr val="FF9900"/>
                          </a:solidFill>
                        </a:rPr>
                        <a:t> licensed</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8. Pilihan bagi pengguna gratis dan pengguna berbayar</a:t>
                      </a:r>
                      <a:endParaRPr sz="1100">
                        <a:solidFill>
                          <a:srgbClr val="FFFF00"/>
                        </a:solidFill>
                      </a:endParaRPr>
                    </a:p>
                  </a:txBody>
                  <a:tcPr marT="91425" marB="91425" marR="91425" marL="91425"/>
                </a:tc>
              </a:tr>
              <a:tr h="381000">
                <a:tc>
                  <a:txBody>
                    <a:bodyPr/>
                    <a:lstStyle/>
                    <a:p>
                      <a:pPr indent="0" lvl="0" marL="0" rtl="0" algn="l">
                        <a:spcBef>
                          <a:spcPts val="0"/>
                        </a:spcBef>
                        <a:spcAft>
                          <a:spcPts val="0"/>
                        </a:spcAft>
                        <a:buNone/>
                      </a:pPr>
                      <a:r>
                        <a:rPr lang="en" sz="1100">
                          <a:solidFill>
                            <a:srgbClr val="FF9900"/>
                          </a:solidFill>
                        </a:rPr>
                        <a:t>9. Proyek hanya dapat dilihat secara lokal, kecuali jika diunggah ke GitHub</a:t>
                      </a:r>
                      <a:endParaRPr sz="1100">
                        <a:solidFill>
                          <a:srgbClr val="FF9900"/>
                        </a:solidFill>
                      </a:endParaRPr>
                    </a:p>
                  </a:txBody>
                  <a:tcPr marT="91425" marB="91425" marR="91425" marL="91425"/>
                </a:tc>
                <a:tc>
                  <a:txBody>
                    <a:bodyPr/>
                    <a:lstStyle/>
                    <a:p>
                      <a:pPr indent="0" lvl="0" marL="0" rtl="0" algn="l">
                        <a:spcBef>
                          <a:spcPts val="0"/>
                        </a:spcBef>
                        <a:spcAft>
                          <a:spcPts val="0"/>
                        </a:spcAft>
                        <a:buNone/>
                      </a:pPr>
                      <a:r>
                        <a:rPr lang="en" sz="1100">
                          <a:solidFill>
                            <a:srgbClr val="FFFF00"/>
                          </a:solidFill>
                        </a:rPr>
                        <a:t>9. Dapat diatur sebagai publik atau private</a:t>
                      </a:r>
                      <a:endParaRPr sz="1100">
                        <a:solidFill>
                          <a:srgbClr val="FFFF00"/>
                        </a:solidFill>
                      </a:endParaRPr>
                    </a:p>
                  </a:txBody>
                  <a:tcPr marT="91425" marB="91425" marR="91425" marL="91425"/>
                </a:tc>
              </a:tr>
            </a:tbl>
          </a:graphicData>
        </a:graphic>
      </p:graphicFrame>
      <p:pic>
        <p:nvPicPr>
          <p:cNvPr id="182" name="Google Shape;182;p39"/>
          <p:cNvPicPr preferRelativeResize="0"/>
          <p:nvPr/>
        </p:nvPicPr>
        <p:blipFill>
          <a:blip r:embed="rId3">
            <a:alphaModFix/>
          </a:blip>
          <a:stretch>
            <a:fillRect/>
          </a:stretch>
        </p:blipFill>
        <p:spPr>
          <a:xfrm>
            <a:off x="5491150" y="105763"/>
            <a:ext cx="1620100" cy="551050"/>
          </a:xfrm>
          <a:prstGeom prst="rect">
            <a:avLst/>
          </a:prstGeom>
          <a:noFill/>
          <a:ln>
            <a:noFill/>
          </a:ln>
        </p:spPr>
      </p:pic>
      <p:pic>
        <p:nvPicPr>
          <p:cNvPr id="183" name="Google Shape;183;p39"/>
          <p:cNvPicPr preferRelativeResize="0"/>
          <p:nvPr/>
        </p:nvPicPr>
        <p:blipFill>
          <a:blip r:embed="rId4">
            <a:alphaModFix/>
          </a:blip>
          <a:stretch>
            <a:fillRect/>
          </a:stretch>
        </p:blipFill>
        <p:spPr>
          <a:xfrm>
            <a:off x="7349075" y="13313"/>
            <a:ext cx="1794925" cy="7359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40"/>
          <p:cNvSpPr txBox="1"/>
          <p:nvPr>
            <p:ph type="ctrTitle"/>
          </p:nvPr>
        </p:nvSpPr>
        <p:spPr>
          <a:xfrm>
            <a:off x="1273500" y="207915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Terima Kasih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